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318" r:id="rId2"/>
    <p:sldId id="355" r:id="rId3"/>
    <p:sldId id="372" r:id="rId4"/>
    <p:sldId id="373" r:id="rId5"/>
    <p:sldId id="374" r:id="rId6"/>
    <p:sldId id="375" r:id="rId7"/>
    <p:sldId id="376" r:id="rId8"/>
    <p:sldId id="377" r:id="rId9"/>
    <p:sldId id="378" r:id="rId10"/>
    <p:sldId id="379" r:id="rId11"/>
    <p:sldId id="380" r:id="rId12"/>
    <p:sldId id="381" r:id="rId13"/>
    <p:sldId id="382" r:id="rId14"/>
    <p:sldId id="383" r:id="rId15"/>
    <p:sldId id="384" r:id="rId16"/>
    <p:sldId id="385" r:id="rId17"/>
    <p:sldId id="386" r:id="rId18"/>
    <p:sldId id="387" r:id="rId19"/>
    <p:sldId id="388" r:id="rId20"/>
    <p:sldId id="389" r:id="rId21"/>
    <p:sldId id="391" r:id="rId22"/>
    <p:sldId id="392" r:id="rId23"/>
    <p:sldId id="393" r:id="rId24"/>
    <p:sldId id="394" r:id="rId25"/>
    <p:sldId id="395" r:id="rId26"/>
    <p:sldId id="396" r:id="rId27"/>
    <p:sldId id="399" r:id="rId28"/>
    <p:sldId id="400" r:id="rId29"/>
    <p:sldId id="404" r:id="rId30"/>
    <p:sldId id="403" r:id="rId31"/>
    <p:sldId id="407" r:id="rId32"/>
    <p:sldId id="405" r:id="rId33"/>
    <p:sldId id="409" r:id="rId34"/>
    <p:sldId id="406" r:id="rId35"/>
    <p:sldId id="408" r:id="rId36"/>
    <p:sldId id="414"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432">
          <p15:clr>
            <a:srgbClr val="A4A3A4"/>
          </p15:clr>
        </p15:guide>
        <p15:guide id="4" orient="horz" pos="864">
          <p15:clr>
            <a:srgbClr val="A4A3A4"/>
          </p15:clr>
        </p15:guide>
        <p15:guide id="5" orient="horz" pos="4017">
          <p15:clr>
            <a:srgbClr val="A4A3A4"/>
          </p15:clr>
        </p15:guide>
        <p15:guide id="6" pos="288">
          <p15:clr>
            <a:srgbClr val="A4A3A4"/>
          </p15:clr>
        </p15:guide>
        <p15:guide id="7"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1" autoAdjust="0"/>
    <p:restoredTop sz="95122" autoAdjust="0"/>
  </p:normalViewPr>
  <p:slideViewPr>
    <p:cSldViewPr>
      <p:cViewPr varScale="1">
        <p:scale>
          <a:sx n="114" d="100"/>
          <a:sy n="114" d="100"/>
        </p:scale>
        <p:origin x="1800" y="96"/>
      </p:cViewPr>
      <p:guideLst>
        <p:guide orient="horz" pos="2160"/>
        <p:guide pos="2880"/>
        <p:guide orient="horz" pos="432"/>
        <p:guide orient="horz" pos="864"/>
        <p:guide orient="horz" pos="4017"/>
        <p:guide pos="288"/>
        <p:guide pos="5472"/>
      </p:guideLst>
    </p:cSldViewPr>
  </p:slideViewPr>
  <p:outlineViewPr>
    <p:cViewPr>
      <p:scale>
        <a:sx n="33" d="100"/>
        <a:sy n="33" d="100"/>
      </p:scale>
      <p:origin x="0" y="9204"/>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3/9/2019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3/9/2019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20</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30</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10</a:t>
            </a:fld>
            <a:endParaRPr lang="en-US" dirty="0"/>
          </a:p>
        </p:txBody>
      </p:sp>
    </p:spTree>
    <p:extLst>
      <p:ext uri="{BB962C8B-B14F-4D97-AF65-F5344CB8AC3E}">
        <p14:creationId xmlns:p14="http://schemas.microsoft.com/office/powerpoint/2010/main" val="380237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1" name="TextBox 10"/>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3/9/2019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1" name="TextBox 10"/>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3/9/2019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5" name="TextBox 14"/>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3/9/2019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3/9/2019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3/9/2019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3/9/2019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3/9/2019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1.bin"/><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828"/>
            <a:ext cx="8229600" cy="622828"/>
          </a:xfrm>
        </p:spPr>
        <p:txBody>
          <a:bodyPr/>
          <a:lstStyle/>
          <a:p>
            <a:r>
              <a:rPr lang="en-US" dirty="0">
                <a:latin typeface="+mj-lt"/>
              </a:rPr>
              <a:t>Digital Design</a:t>
            </a:r>
            <a:endParaRPr lang="en-US" b="1" dirty="0">
              <a:latin typeface="+mj-lt"/>
            </a:endParaRPr>
          </a:p>
        </p:txBody>
      </p:sp>
      <p:sp>
        <p:nvSpPr>
          <p:cNvPr id="3" name="Text Placeholder 2"/>
          <p:cNvSpPr>
            <a:spLocks noGrp="1"/>
          </p:cNvSpPr>
          <p:nvPr>
            <p:ph type="body" sz="quarter" idx="13"/>
          </p:nvPr>
        </p:nvSpPr>
        <p:spPr>
          <a:xfrm>
            <a:off x="457200" y="771294"/>
            <a:ext cx="8229600" cy="478970"/>
          </a:xfrm>
        </p:spPr>
        <p:txBody>
          <a:bodyPr/>
          <a:lstStyle/>
          <a:p>
            <a:r>
              <a:rPr lang="en-US" sz="2400" dirty="0"/>
              <a:t>With an Introduction to the Verilog HDL, VHDL, and SystemVerilog</a:t>
            </a:r>
          </a:p>
          <a:p>
            <a:r>
              <a:rPr lang="en-US" sz="2400" dirty="0">
                <a:latin typeface="+mj-lt"/>
              </a:rPr>
              <a:t>6</a:t>
            </a:r>
            <a:r>
              <a:rPr lang="en-US" sz="2400" baseline="30000" dirty="0">
                <a:latin typeface="+mj-lt"/>
              </a:rPr>
              <a:t>th</a:t>
            </a:r>
            <a:r>
              <a:rPr lang="en-US" sz="2400" dirty="0">
                <a:latin typeface="+mj-lt"/>
              </a:rPr>
              <a:t> </a:t>
            </a:r>
            <a:r>
              <a:rPr lang="en-US" sz="1800" dirty="0">
                <a:latin typeface="+mj-lt"/>
              </a:rPr>
              <a:t>Edition, Global Edition</a:t>
            </a:r>
          </a:p>
        </p:txBody>
      </p:sp>
      <p:sp>
        <p:nvSpPr>
          <p:cNvPr id="4" name="Text Placeholder 3"/>
          <p:cNvSpPr>
            <a:spLocks noGrp="1"/>
          </p:cNvSpPr>
          <p:nvPr>
            <p:ph type="body" sz="quarter" idx="14"/>
          </p:nvPr>
        </p:nvSpPr>
        <p:spPr>
          <a:xfrm>
            <a:off x="4953000" y="3048000"/>
            <a:ext cx="3657600" cy="533399"/>
          </a:xfrm>
        </p:spPr>
        <p:txBody>
          <a:bodyPr/>
          <a:lstStyle/>
          <a:p>
            <a:pPr algn="ctr"/>
            <a:r>
              <a:rPr lang="en-US" sz="3000" dirty="0"/>
              <a:t>Chapter 03</a:t>
            </a:r>
          </a:p>
        </p:txBody>
      </p:sp>
      <p:sp>
        <p:nvSpPr>
          <p:cNvPr id="5" name="Text Placeholder 4"/>
          <p:cNvSpPr>
            <a:spLocks noGrp="1"/>
          </p:cNvSpPr>
          <p:nvPr>
            <p:ph type="body" sz="quarter" idx="15"/>
          </p:nvPr>
        </p:nvSpPr>
        <p:spPr>
          <a:xfrm>
            <a:off x="4343400" y="3581399"/>
            <a:ext cx="4876800" cy="457201"/>
          </a:xfrm>
        </p:spPr>
        <p:txBody>
          <a:bodyPr/>
          <a:lstStyle/>
          <a:p>
            <a:pPr algn="ctr"/>
            <a:r>
              <a:rPr lang="en-IN" dirty="0"/>
              <a:t>Gate-Level Minimization</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72915" y="1995029"/>
            <a:ext cx="3128632" cy="4141828"/>
          </a:xfrm>
          <a:prstGeom prst="rect">
            <a:avLst/>
          </a:prstGeom>
          <a:noFill/>
        </p:spPr>
      </p:pic>
    </p:spTree>
    <p:extLst>
      <p:ext uri="{BB962C8B-B14F-4D97-AF65-F5344CB8AC3E}">
        <p14:creationId xmlns:p14="http://schemas.microsoft.com/office/powerpoint/2010/main" val="385386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10440"/>
          </a:xfrm>
        </p:spPr>
        <p:txBody>
          <a:bodyPr/>
          <a:lstStyle/>
          <a:p>
            <a:br>
              <a:rPr lang="en-US" sz="2000" b="1" dirty="0">
                <a:latin typeface="+mj-lt"/>
              </a:rPr>
            </a:br>
            <a:r>
              <a:rPr lang="en-IN" sz="2000" dirty="0">
                <a:latin typeface="+mn-lt"/>
              </a:rPr>
              <a:t>Map for Example 3.5, </a:t>
            </a:r>
            <a:r>
              <a:rPr lang="en-IN" sz="2000" i="1" dirty="0">
                <a:latin typeface="+mn-lt"/>
              </a:rPr>
              <a:t>F(w, x, y, z) </a:t>
            </a:r>
            <a:r>
              <a:rPr lang="en-IN" sz="2000" dirty="0">
                <a:latin typeface="+mn-lt"/>
              </a:rPr>
              <a:t>= 𝚺(0, 1, 2, 4, 5, 6, 8, 9, 12, 13, 14) =</a:t>
            </a:r>
            <a:br>
              <a:rPr lang="en-IN" sz="2000" dirty="0">
                <a:latin typeface="+mn-lt"/>
              </a:rPr>
            </a:br>
            <a:r>
              <a:rPr lang="en-IN" sz="2000" i="1" dirty="0">
                <a:latin typeface="+mn-lt"/>
              </a:rPr>
              <a:t>y’ + </a:t>
            </a:r>
            <a:r>
              <a:rPr lang="en-IN" sz="2000" i="1" dirty="0" err="1">
                <a:latin typeface="+mn-lt"/>
              </a:rPr>
              <a:t>w’z</a:t>
            </a:r>
            <a:r>
              <a:rPr lang="en-IN" sz="2000" i="1" dirty="0">
                <a:latin typeface="+mn-lt"/>
              </a:rPr>
              <a:t>’ + </a:t>
            </a:r>
            <a:r>
              <a:rPr lang="en-IN" sz="2000" i="1" dirty="0" err="1">
                <a:latin typeface="+mn-lt"/>
              </a:rPr>
              <a:t>xz</a:t>
            </a:r>
            <a:r>
              <a:rPr lang="en-IN" sz="2000" dirty="0">
                <a:latin typeface="+mn-lt"/>
              </a:rPr>
              <a:t>’.</a:t>
            </a:r>
            <a:endParaRPr lang="en-US" sz="2000" dirty="0">
              <a:latin typeface="+mn-lt"/>
            </a:endParaRPr>
          </a:p>
        </p:txBody>
      </p:sp>
      <p:pic>
        <p:nvPicPr>
          <p:cNvPr id="9218" name="Picture 2" descr="The following list provides the M entries set equal to 1 and their variable equivalents. m sub 0 and m sub 4 = w y prime z prime. m sub 4 and m sub 12 = x y prime z prime. m sub 0, m sub 1m m sub 4, m sub 5, m sub 12, m sub 13, m sub 8, and m sub 9 = y prime. m sub 2 and m sub 6 = w prime y z prime. m sub 6 and m sub 14 = x y z prime. Note: w prime y prime z prime + w prime y z prime = w prime z prime, and x y prime z prime + x y z prime = x z pri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214" y="1472999"/>
            <a:ext cx="4725986" cy="391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88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10440"/>
          </a:xfrm>
        </p:spPr>
        <p:txBody>
          <a:bodyPr/>
          <a:lstStyle/>
          <a:p>
            <a:br>
              <a:rPr lang="en-US" sz="2000" b="1" dirty="0">
                <a:latin typeface="+mj-lt"/>
              </a:rPr>
            </a:br>
            <a:r>
              <a:rPr lang="en-IN" sz="2000" dirty="0">
                <a:latin typeface="+mn-lt"/>
              </a:rPr>
              <a:t>Map for Example 3.6, </a:t>
            </a:r>
            <a:r>
              <a:rPr lang="en-IN" sz="2000" i="1" dirty="0">
                <a:latin typeface="+mn-lt"/>
              </a:rPr>
              <a:t>A’B’C’ + B’CD’ + A’BCD’ + AB’C = B’D’ + B’C’ + A’CD’.</a:t>
            </a:r>
            <a:endParaRPr lang="en-US" sz="2000" i="1" dirty="0">
              <a:latin typeface="+mn-lt"/>
            </a:endParaRPr>
          </a:p>
        </p:txBody>
      </p:sp>
      <p:pic>
        <p:nvPicPr>
          <p:cNvPr id="10242" name="Picture 2" descr="The following list provides the M entries set equal to 1 and their variable equivalents. m sub 0 = Ay prime B prime C prime D prime. m sub 0 and m sub 1 = Ay prime B prime C prime. m sub 2 = Ay prime B prime C D prime. m sub 2 and m sub 6 = Ay prime C D prime. m sub 8 = Ay B prime C prime D prime. m sub 8 and m sub 9 = Ay B prime C prime. m sub 10 = Ay B prime C D prime. Note: Ay prime B prime C prime D prime + Ay prime B prime C D prime = Ay prime B prime D prime. Ay B prime C prime D prime + Ay B prime C D prime = Ay B prime D prime. Ay prime B prime D prime + Ay B prime D prime = B prime D prime. Ay prime B prime C prime + Ay B prime C prime = B prime C pri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4414" y="1412632"/>
            <a:ext cx="4573586" cy="403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8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10440"/>
          </a:xfrm>
        </p:spPr>
        <p:txBody>
          <a:bodyPr/>
          <a:lstStyle/>
          <a:p>
            <a:br>
              <a:rPr lang="en-US" sz="2000" b="1" dirty="0">
                <a:latin typeface="+mj-lt"/>
              </a:rPr>
            </a:br>
            <a:r>
              <a:rPr lang="en-IN" sz="2000" dirty="0">
                <a:latin typeface="+mn-lt"/>
              </a:rPr>
              <a:t>Simplification using prime </a:t>
            </a:r>
            <a:r>
              <a:rPr lang="en-IN" sz="2000" dirty="0" err="1">
                <a:latin typeface="+mn-lt"/>
              </a:rPr>
              <a:t>implicants</a:t>
            </a:r>
            <a:r>
              <a:rPr lang="en-IN" sz="2000" dirty="0">
                <a:latin typeface="+mn-lt"/>
              </a:rPr>
              <a:t>.</a:t>
            </a:r>
            <a:endParaRPr lang="en-US" sz="2000" dirty="0">
              <a:latin typeface="+mn-lt"/>
            </a:endParaRPr>
          </a:p>
        </p:txBody>
      </p:sp>
      <p:pic>
        <p:nvPicPr>
          <p:cNvPr id="11266" name="Picture 2" descr="Part ay: essential prime implicants B D and B prime D prime. m sub 0 = Ay prime B prime C prime D prime. m sub 2 = Ay prime B prime C D prime. m sub 5, m sub 7, m sub 13, and m sub 15 = B D. m sub 8 = Ay B prime C prime D prime. m sub 10 = Ay B prime C D prime. Note: Ay prime B prime C prime D prime + Ay prime B prime C D prime = Ay prime B prime D prime. Ay B prime C prime D prime + Ay B prime C D prime = Ay B prime D prime. Ay prime B prime D prime + Ay B prime D prime = B prime D prime. Part b: prime implicants C D, B prime C, Ay D, and Ay B prime. m sub 3, m sub 2, m sub 11, and m sub 10 = B prime C prime. m sub 3, m sub 7, m sub 15, and m sub 11 = C D. m sub 13, m sub 15, m sub 9, and m sub 11 = Ay D. m sub 8, m sub 9, m sub 11, and m sub 12 = Ay B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09573"/>
            <a:ext cx="8077200" cy="383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70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910440"/>
          </a:xfrm>
        </p:spPr>
        <p:txBody>
          <a:bodyPr/>
          <a:lstStyle/>
          <a:p>
            <a:br>
              <a:rPr lang="en-US" sz="2000" b="1" dirty="0">
                <a:latin typeface="+mj-lt"/>
              </a:rPr>
            </a:br>
            <a:r>
              <a:rPr lang="en-IN" sz="2000" dirty="0">
                <a:latin typeface="+mn-lt"/>
              </a:rPr>
              <a:t>Map for Example 3.7, </a:t>
            </a:r>
            <a:r>
              <a:rPr lang="en-IN" sz="2000" i="1" dirty="0">
                <a:latin typeface="+mn-lt"/>
              </a:rPr>
              <a:t>F(A, B, C, D) </a:t>
            </a:r>
            <a:r>
              <a:rPr lang="en-IN" sz="2000" dirty="0">
                <a:latin typeface="+mn-lt"/>
              </a:rPr>
              <a:t>= 𝚺(0, 1, 2, 5, 8, 9, 10) = </a:t>
            </a:r>
            <a:r>
              <a:rPr lang="en-IN" sz="2000" i="1" dirty="0">
                <a:latin typeface="+mn-lt"/>
              </a:rPr>
              <a:t>BD + BC + ACD = (A’ + B’)(C’ + D’)(B’ + D).</a:t>
            </a:r>
            <a:endParaRPr lang="en-US" sz="2000" i="1" dirty="0">
              <a:latin typeface="+mn-lt"/>
            </a:endParaRPr>
          </a:p>
        </p:txBody>
      </p:sp>
      <p:pic>
        <p:nvPicPr>
          <p:cNvPr id="12290" name="Picture 2" descr="The m values have the following variable equivalents. m sub 3, m sub 7, m sub 15, and m sub 11 = C D. m sub 4 and m sub 12 = B C prime D prime. m sub 6 and m sub 14 = B C D prime. m sub 12, m sub 13, m sub 15, and m sub 14 = Ay B. Note: B C prime D prime + B C D prime = B D pri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3414" y="1423063"/>
            <a:ext cx="5335586" cy="401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71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Gate implementations of the function of Example 3.7.</a:t>
            </a:r>
            <a:endParaRPr lang="en-US" sz="2000" dirty="0">
              <a:latin typeface="+mn-lt"/>
            </a:endParaRPr>
          </a:p>
        </p:txBody>
      </p:sp>
      <p:pic>
        <p:nvPicPr>
          <p:cNvPr id="13314" name="Picture 2" descr="part ay: F = B prime D prime + B prime C prime + Ay prime C prime D. First path: B prime to first and gate. Second path: D prime to first and gate. Third path:  first and gate to or gate. Fourth path: B prime to second and gate. Fifth path: C prime to second and gate. Sixth path: second and gate to or gate. Seventh path:  Ay prime to third and gate. Eighth path: D to third and gate. Ninth path: third and gate to or gate. The or gate yields output F. Part b: F = the sum of Ay prime and B prime times the sum of C prime and D prime times the sum of B prime and D. First path: Ay prime to first or gate. Second path: B prime to first or gate. Third path: first or gate to and gate. Fourth path: C prime to second or gate. Fifth path: D prime to second or gate. Sixth path: second or gate to and gate. Seventh path: B prime to third or gate. Eighth path: D to third or gate. Ninth path: third or gate to and gate. The and gate yields output 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69" y="2209800"/>
            <a:ext cx="8152262"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139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Map for the function of Table 3.1.</a:t>
            </a:r>
            <a:endParaRPr lang="en-US" sz="2000" dirty="0">
              <a:latin typeface="+mn-lt"/>
            </a:endParaRPr>
          </a:p>
        </p:txBody>
      </p:sp>
      <p:pic>
        <p:nvPicPr>
          <p:cNvPr id="15362" name="Picture 2" descr="A 3-variable K map with rows for x and columns for y z. m sub 1 and m sub 3 = x prime z. m sub 4 and m sub 6 = x z pri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8079" y="1752600"/>
            <a:ext cx="4421186" cy="34194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Z:\NewMedia\Ebook-Novella\Wiley\jira\Mano_Ciletti6e\Work\Images\ch03\ciletti_6e_table_03_01.jpg">
            <a:extLst>
              <a:ext uri="{FF2B5EF4-FFF2-40B4-BE49-F238E27FC236}">
                <a16:creationId xmlns:a16="http://schemas.microsoft.com/office/drawing/2014/main" id="{08C43E14-549C-4FDC-B832-C3E25836A0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851" y="1905000"/>
            <a:ext cx="4117099"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180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Example with don’t-care conditions.</a:t>
            </a:r>
            <a:endParaRPr lang="en-US" sz="2000" dirty="0">
              <a:latin typeface="+mn-lt"/>
            </a:endParaRPr>
          </a:p>
        </p:txBody>
      </p:sp>
      <p:pic>
        <p:nvPicPr>
          <p:cNvPr id="17410" name="Picture 2" descr="Part ay: F = y z + w prime x prime. The following m entries are marked 1: m sub 1, m sub 3, m sub 7, m sub 15, m sub 11. The following m entries are marked upper X: m sub 0, m sub 2, m sub 5. The remaining cells are marked 0. m sub 0, m sub 1, m sub 3, and m sub 2 = w prime x prime. m sub 3, m sub 7, m sub 15, and m sub 11 = y z. Part b: F = y z + w prime z. The following m entries are marked 1: m sub 1, m sub 3, m sub 7, m sub 15, m sub 11. The follow m entries are marked upper X: m sub 0, m sub 2, m sub 5. The remaining cells are marked 0. m sub 1, m sub 3, m sub 5, and m sub 7 = w prime z. m sub 3, m sub 7, m sub 15, and m sub 11 = y 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07" y="2362200"/>
            <a:ext cx="7537586"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3C86C1-A9A1-4889-893D-A8FA69368FAB}"/>
              </a:ext>
            </a:extLst>
          </p:cNvPr>
          <p:cNvSpPr txBox="1"/>
          <p:nvPr/>
        </p:nvSpPr>
        <p:spPr>
          <a:xfrm>
            <a:off x="677722" y="1168567"/>
            <a:ext cx="7537586" cy="1015663"/>
          </a:xfrm>
          <a:prstGeom prst="rect">
            <a:avLst/>
          </a:prstGeom>
          <a:noFill/>
        </p:spPr>
        <p:txBody>
          <a:bodyPr wrap="square" rtlCol="0">
            <a:spAutoFit/>
          </a:bodyPr>
          <a:lstStyle/>
          <a:p>
            <a:r>
              <a:rPr lang="en-US" altLang="ko-KR" sz="2000" dirty="0">
                <a:solidFill>
                  <a:srgbClr val="000000"/>
                </a:solidFill>
              </a:rPr>
              <a:t>Simplify the Boolean function, F(w, x, y, z) = Σ(1,3,7,11,15) </a:t>
            </a:r>
          </a:p>
          <a:p>
            <a:r>
              <a:rPr lang="en-US" altLang="ko-KR" sz="2000" dirty="0">
                <a:solidFill>
                  <a:srgbClr val="000000"/>
                </a:solidFill>
              </a:rPr>
              <a:t>         Don</a:t>
            </a:r>
            <a:r>
              <a:rPr lang="en-US" altLang="ko-KR" sz="2000" dirty="0">
                <a:solidFill>
                  <a:srgbClr val="000000"/>
                </a:solidFill>
                <a:latin typeface="Times New Roman" panose="02020603050405020304" pitchFamily="18" charset="0"/>
              </a:rPr>
              <a:t>’</a:t>
            </a:r>
            <a:r>
              <a:rPr lang="en-US" altLang="ko-KR" sz="2000" dirty="0">
                <a:solidFill>
                  <a:srgbClr val="000000"/>
                </a:solidFill>
              </a:rPr>
              <a:t>t-care conditions, d(w, x, y, z) = Σ(0, 2, 5) </a:t>
            </a:r>
          </a:p>
          <a:p>
            <a:endParaRPr lang="ko-KR" altLang="en-US" sz="2000" dirty="0" err="1"/>
          </a:p>
        </p:txBody>
      </p:sp>
    </p:spTree>
    <p:extLst>
      <p:ext uri="{BB962C8B-B14F-4D97-AF65-F5344CB8AC3E}">
        <p14:creationId xmlns:p14="http://schemas.microsoft.com/office/powerpoint/2010/main" val="182663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Logic operations with NAND gates.</a:t>
            </a:r>
            <a:endParaRPr lang="en-US" sz="2000" dirty="0">
              <a:latin typeface="+mn-lt"/>
            </a:endParaRPr>
          </a:p>
        </p:txBody>
      </p:sp>
      <p:pic>
        <p:nvPicPr>
          <p:cNvPr id="18434" name="Picture 2" descr="The inverter changes input x to output x prime. The and gate changes inputs x and y to output x y. The N and gate changes complemented inputs x and y to output x prime y prime, prime = x + 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29796"/>
            <a:ext cx="6553200" cy="359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7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Two graphic symbols for a three-input NAND gate.</a:t>
            </a:r>
            <a:endParaRPr lang="en-US" sz="2000" dirty="0">
              <a:latin typeface="+mn-lt"/>
            </a:endParaRPr>
          </a:p>
        </p:txBody>
      </p:sp>
      <p:pic>
        <p:nvPicPr>
          <p:cNvPr id="19458" name="Picture 2" descr="Part ay: and invert. The n and gate changes inputs x, y, and z to output x y z, prime. Part b: invert or. The n or gate changes inputs x, y, and z to output x prime + y prime + z prime = x y z,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75586"/>
            <a:ext cx="8229600" cy="110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0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Three ways to implement </a:t>
            </a:r>
            <a:r>
              <a:rPr lang="en-IN" sz="2000" i="1" dirty="0">
                <a:latin typeface="+mn-lt"/>
              </a:rPr>
              <a:t>F = AB + CD</a:t>
            </a:r>
            <a:r>
              <a:rPr lang="en-IN" sz="2000" dirty="0">
                <a:latin typeface="+mn-lt"/>
              </a:rPr>
              <a:t>.</a:t>
            </a:r>
            <a:endParaRPr lang="en-US" sz="2000" dirty="0">
              <a:latin typeface="+mn-lt"/>
            </a:endParaRPr>
          </a:p>
        </p:txBody>
      </p:sp>
      <p:pic>
        <p:nvPicPr>
          <p:cNvPr id="20482" name="Picture 2" descr="Each diagram shows inputs Ay and B and inputs C and D entering separate and gates, without outputs flowing to a single or or and gate that produces F. Part ay: The final gate is an or gate, and no inversions occur. Part b: The final gate is an or gate, and inversions occur at the output of each and gat and at the input of the or gate. Part c: The final gate is an and gate, and an inversion occurs at the output of each g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231" y="1600201"/>
            <a:ext cx="7507538" cy="36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31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Two-variable K-map.</a:t>
            </a:r>
            <a:endParaRPr lang="en-US" sz="2000" dirty="0">
              <a:latin typeface="+mn-lt"/>
            </a:endParaRPr>
          </a:p>
        </p:txBody>
      </p:sp>
      <p:pic>
        <p:nvPicPr>
          <p:cNvPr id="1026" name="Picture 2" descr="Part ay: The K map is a 2 by 2 grid with the following row entries: row 1, m sub 0, m sub 1; row 2, m sub 2, m sub 3. Part b: In the K map, the rows refers to x values 0 and 1 from top to bottom, and the columns refer to y values 0 and 1 from left to right: m sub 0 = x prime y prime, m sub 1 = x prime y, m sub 2 = x y prime, m sub 3 = x 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5788" y="2057400"/>
            <a:ext cx="4932424" cy="289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Solution to Example 3.9.</a:t>
            </a:r>
            <a:endParaRPr lang="en-US" sz="2000" dirty="0">
              <a:latin typeface="+mn-lt"/>
            </a:endParaRPr>
          </a:p>
        </p:txBody>
      </p:sp>
      <p:pic>
        <p:nvPicPr>
          <p:cNvPr id="21506" name="Picture 2" descr="Part ay: K map for variables x, y, and z. m sub 3 and m sub 2 = x prime y. m sub 1, m sub 3, m sub 5, and m sub 7 = z. m sub 4 and m sub 5 = x y prime. F = x y prime + x prime y + z. Part b: logic diagram. Inputs x and y primer enter the first n and gate. Inputs x prime and y enter the second n and gate, and input z enters an inverter. The outputs of the three gates are complemented prior to entering a common or gate that produces F. Part c: logic diagram. Inputs x and y prime enter the first n and gate. Inputs x prime and y enter the second n and gate. The outputs of the gates enter a third n and gate, along with input z prime. The third n and gate produces output 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04217"/>
            <a:ext cx="6858000" cy="4247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36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Implementing </a:t>
            </a:r>
            <a:r>
              <a:rPr lang="en-IN" sz="2000" i="1" dirty="0">
                <a:latin typeface="+mn-lt"/>
              </a:rPr>
              <a:t>F = A(CD + B) + BC</a:t>
            </a:r>
            <a:r>
              <a:rPr lang="en-IN" sz="2000" dirty="0">
                <a:latin typeface="+mn-lt"/>
              </a:rPr>
              <a:t>’.</a:t>
            </a:r>
            <a:endParaRPr lang="en-US" sz="2000" dirty="0">
              <a:latin typeface="+mn-lt"/>
            </a:endParaRPr>
          </a:p>
        </p:txBody>
      </p:sp>
      <p:pic>
        <p:nvPicPr>
          <p:cNvPr id="23554" name="Picture 2" descr="Part ay: and or gates. Inputs C and D enter the first and gate. Inputs B and C prime enter the second and gate. The output of the first and gate and input B enter the first or gate, and the output of the first or gate and input Ay enter the third and gate. The outputs of the second and third and gates then enter the second or gate which produces F. Part b: n and gates. The logic diagram has the same structure as the diagram in part ay, but the outputs of the and gates and the inputs of the or gates are complemen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629" y="1295400"/>
            <a:ext cx="6668742"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97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Implementing </a:t>
            </a:r>
            <a:r>
              <a:rPr lang="en-IN" sz="2000" i="1" dirty="0">
                <a:latin typeface="+mn-lt"/>
              </a:rPr>
              <a:t>F = (AB’ + A’B)(C + D’).</a:t>
            </a:r>
            <a:endParaRPr lang="en-US" sz="2000" i="1" dirty="0">
              <a:latin typeface="+mn-lt"/>
            </a:endParaRPr>
          </a:p>
        </p:txBody>
      </p:sp>
      <p:pic>
        <p:nvPicPr>
          <p:cNvPr id="24578" name="Picture 2" descr="Part ay: and or gates. Inputs Ay and B prime and inputs Ay prime and B enter the first and second and gates. Inputs C and D prime enter the first or gate. The outputs of the first and second and gates proceed to the second or gate. The outputs of the first and second or gates then go to a third and gate that produces F. part b: n and gates. The structure of the diagram is the same as the structure of the diagram in part ay, but all or gate inputs and all and gate outputs are complemented, and an inverter is installed between the final and gate and 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1229215"/>
            <a:ext cx="5640388" cy="439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98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Logic operations with NOR gates.</a:t>
            </a:r>
            <a:endParaRPr lang="en-US" sz="2000" dirty="0">
              <a:latin typeface="+mn-lt"/>
            </a:endParaRPr>
          </a:p>
        </p:txBody>
      </p:sp>
      <p:pic>
        <p:nvPicPr>
          <p:cNvPr id="25602" name="Picture 2" descr="Inverter: Input x passes through an inverter to produce output x prime. Or: Inputs x and y pass through a common n or gate, followed by an inverter, producing output x + y. And: Input x and y pass through separate inverters, followed by a common n or gate, producing output x prime + y prime, prime = x 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32" y="1600200"/>
            <a:ext cx="751653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379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Two graphic symbols for the NOR gate.</a:t>
            </a:r>
            <a:endParaRPr lang="en-US" sz="2000" dirty="0">
              <a:latin typeface="+mn-lt"/>
            </a:endParaRPr>
          </a:p>
        </p:txBody>
      </p:sp>
      <p:pic>
        <p:nvPicPr>
          <p:cNvPr id="26626" name="Picture 2" descr="Part ay: or invert. Inputs x, y, and z pass through an n or gate, producing x + y + z, prime. Part b: invert and. Input x, y, and z are complemented before passing through a common and gate to product x prime y prime z prime = x + y + z,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22" y="2895600"/>
            <a:ext cx="8742556"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0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pt-BR" sz="2000" dirty="0">
                <a:latin typeface="+mn-lt"/>
              </a:rPr>
              <a:t>Implementing </a:t>
            </a:r>
            <a:r>
              <a:rPr lang="pt-BR" sz="2000" i="1" dirty="0">
                <a:latin typeface="+mn-lt"/>
              </a:rPr>
              <a:t>F = (A + B)(C + D)E</a:t>
            </a:r>
            <a:r>
              <a:rPr lang="pt-BR" sz="2000" dirty="0">
                <a:latin typeface="+mn-lt"/>
              </a:rPr>
              <a:t>.</a:t>
            </a:r>
            <a:endParaRPr lang="en-US" sz="2000" dirty="0">
              <a:latin typeface="+mn-lt"/>
            </a:endParaRPr>
          </a:p>
        </p:txBody>
      </p:sp>
      <p:pic>
        <p:nvPicPr>
          <p:cNvPr id="27650" name="Picture 2" descr="Inputs Ay and B and inputs c and D enter separate n or gates. The gate outputs and input E prime are complemented prior to entering an and gate leading to 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460" y="1828800"/>
            <a:ext cx="714508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45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634044"/>
          </a:xfrm>
        </p:spPr>
        <p:txBody>
          <a:bodyPr/>
          <a:lstStyle/>
          <a:p>
            <a:br>
              <a:rPr lang="en-US" sz="2000" b="1" dirty="0">
                <a:latin typeface="+mj-lt"/>
              </a:rPr>
            </a:br>
            <a:r>
              <a:rPr lang="en-IN" sz="2000" dirty="0">
                <a:latin typeface="+mn-lt"/>
              </a:rPr>
              <a:t>Implementing </a:t>
            </a:r>
            <a:r>
              <a:rPr lang="en-IN" sz="2000" i="1" dirty="0">
                <a:latin typeface="+mn-lt"/>
              </a:rPr>
              <a:t>F = (AB’ + A’B)(C + D’) </a:t>
            </a:r>
            <a:r>
              <a:rPr lang="en-IN" sz="2000" dirty="0">
                <a:latin typeface="+mn-lt"/>
              </a:rPr>
              <a:t>with NOR gates.</a:t>
            </a:r>
            <a:endParaRPr lang="en-US" sz="2000" dirty="0">
              <a:latin typeface="+mn-lt"/>
            </a:endParaRPr>
          </a:p>
        </p:txBody>
      </p:sp>
      <p:pic>
        <p:nvPicPr>
          <p:cNvPr id="28674" name="Picture 2" descr="Inputs Ay prime and B and inputs Ay and B prime are complemented prior to entering separate and gates leading to a common n or gate. Inputs C and D prime enter a second n or gate, and the outputs of the n or gates are complemented prior to entering a third and gate leading to 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94580"/>
            <a:ext cx="7620000" cy="286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036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AND–OR–INVERT circuits, </a:t>
            </a:r>
            <a:r>
              <a:rPr lang="en-IN" sz="2000" i="1" dirty="0">
                <a:latin typeface="+mn-lt"/>
              </a:rPr>
              <a:t>F = (AB + CD + E)’.</a:t>
            </a:r>
            <a:endParaRPr lang="en-US" sz="2000" i="1" dirty="0">
              <a:latin typeface="+mn-lt"/>
            </a:endParaRPr>
          </a:p>
        </p:txBody>
      </p:sp>
      <p:pic>
        <p:nvPicPr>
          <p:cNvPr id="31746" name="Picture 2" descr="Part ay: and n or. Inputs Ay and B and inputs C and D enter separate and gates. The and gate outputs and input E pass through an n or gate to produce F. Part b: and n or. This diagram is the diagram from part ay with the n or gate replaced by an and gate with complemented inputs. Part c: n and, and. this diagram is the diagram from part ay, with the two and gates replaced by n and gates, the n or gate replaced by and and gate, and an inverter installed between E and the and g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95172"/>
            <a:ext cx="8229600" cy="246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98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OR–AND–INVERT circuits, </a:t>
            </a:r>
            <a:r>
              <a:rPr lang="en-IN" sz="2000" i="1" dirty="0">
                <a:latin typeface="+mn-lt"/>
              </a:rPr>
              <a:t>F = [(A + B)(C + D)E]’.</a:t>
            </a:r>
            <a:endParaRPr lang="en-US" sz="2000" i="1" dirty="0">
              <a:latin typeface="+mn-lt"/>
            </a:endParaRPr>
          </a:p>
        </p:txBody>
      </p:sp>
      <p:pic>
        <p:nvPicPr>
          <p:cNvPr id="32771" name="Picture 3" descr="Part ay: or, n and. Inputs Ay and B and inputs C and D enter separate or gates. The or gate outputs and input E enter an n and gate that produces F. Part b: or, n and. This diagram is the diagram from part ay, with the n and gate replaced by an or gate with complemented inputs. Part c: n or, or. This diagram is the diagram in part ay, with the or gates replaced by n or gates, the n and gate replaced by an or gate, and an inverter installed between E and the or g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4" y="2208213"/>
            <a:ext cx="8249912" cy="243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31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Map for a three-variable exclusive-OR function.</a:t>
            </a:r>
            <a:endParaRPr lang="en-US" sz="2000" dirty="0">
              <a:latin typeface="+mn-lt"/>
            </a:endParaRPr>
          </a:p>
        </p:txBody>
      </p:sp>
      <p:pic>
        <p:nvPicPr>
          <p:cNvPr id="2050" name="Picture 2" descr="Part ay: odd function F = Ay exclusive or B exclusive or C. m sub 1 = 1, m sub 2 = 1, m sub 4 = 1, m sub 7 = 1. Part b: even function F = the complement of ay exclusive or B exclusive or C. m sub 0 = 1, m sub 3 = 1, m sub 5 = 1, m sub 6 =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20" y="2362200"/>
            <a:ext cx="8258360" cy="289718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DBB99205-1F9C-42C4-803D-CBCF244AF8B6}"/>
              </a:ext>
            </a:extLst>
          </p:cNvPr>
          <p:cNvGrpSpPr/>
          <p:nvPr/>
        </p:nvGrpSpPr>
        <p:grpSpPr>
          <a:xfrm>
            <a:off x="442820" y="1207363"/>
            <a:ext cx="4572000" cy="707886"/>
            <a:chOff x="1828800" y="1524000"/>
            <a:chExt cx="4572000" cy="707886"/>
          </a:xfrm>
        </p:grpSpPr>
        <p:sp>
          <p:nvSpPr>
            <p:cNvPr id="2" name="TextBox 1">
              <a:extLst>
                <a:ext uri="{FF2B5EF4-FFF2-40B4-BE49-F238E27FC236}">
                  <a16:creationId xmlns:a16="http://schemas.microsoft.com/office/drawing/2014/main" id="{1E3B2EA7-2717-4D56-A656-73A0BD7BC307}"/>
                </a:ext>
              </a:extLst>
            </p:cNvPr>
            <p:cNvSpPr txBox="1"/>
            <p:nvPr/>
          </p:nvSpPr>
          <p:spPr>
            <a:xfrm>
              <a:off x="1828800" y="1524000"/>
              <a:ext cx="4572000" cy="707886"/>
            </a:xfrm>
            <a:prstGeom prst="rect">
              <a:avLst/>
            </a:prstGeom>
            <a:noFill/>
          </p:spPr>
          <p:txBody>
            <a:bodyPr wrap="square" rtlCol="0">
              <a:spAutoFit/>
            </a:bodyPr>
            <a:lstStyle/>
            <a:p>
              <a:r>
                <a:rPr lang="en-US" altLang="ko-KR" sz="2000" dirty="0">
                  <a:solidFill>
                    <a:srgbClr val="000000"/>
                  </a:solidFill>
                </a:rPr>
                <a:t>x   y = </a:t>
              </a:r>
              <a:r>
                <a:rPr lang="en-US" altLang="ko-KR" sz="2000" dirty="0" err="1">
                  <a:solidFill>
                    <a:srgbClr val="000000"/>
                  </a:solidFill>
                </a:rPr>
                <a:t>xy</a:t>
              </a:r>
              <a:r>
                <a:rPr lang="en-US" altLang="ko-KR" sz="2000" dirty="0">
                  <a:solidFill>
                    <a:srgbClr val="000000"/>
                  </a:solidFill>
                </a:rPr>
                <a:t>' + </a:t>
              </a:r>
              <a:r>
                <a:rPr lang="en-US" altLang="ko-KR" sz="2000" dirty="0" err="1">
                  <a:solidFill>
                    <a:srgbClr val="000000"/>
                  </a:solidFill>
                </a:rPr>
                <a:t>x'y</a:t>
              </a:r>
              <a:r>
                <a:rPr lang="en-US" altLang="ko-KR" sz="2000" dirty="0">
                  <a:solidFill>
                    <a:srgbClr val="000000"/>
                  </a:solidFill>
                </a:rPr>
                <a:t> </a:t>
              </a:r>
            </a:p>
            <a:p>
              <a:endParaRPr lang="ko-KR" altLang="en-US" sz="2000" dirty="0" err="1"/>
            </a:p>
          </p:txBody>
        </p:sp>
        <p:graphicFrame>
          <p:nvGraphicFramePr>
            <p:cNvPr id="5" name="Object 4">
              <a:extLst>
                <a:ext uri="{FF2B5EF4-FFF2-40B4-BE49-F238E27FC236}">
                  <a16:creationId xmlns:a16="http://schemas.microsoft.com/office/drawing/2014/main" id="{346BE943-F005-4D5F-8C40-09A77E78E083}"/>
                </a:ext>
              </a:extLst>
            </p:cNvPr>
            <p:cNvGraphicFramePr>
              <a:graphicFrameLocks noChangeAspect="1"/>
            </p:cNvGraphicFramePr>
            <p:nvPr>
              <p:extLst>
                <p:ext uri="{D42A27DB-BD31-4B8C-83A1-F6EECF244321}">
                  <p14:modId xmlns:p14="http://schemas.microsoft.com/office/powerpoint/2010/main" val="3762527103"/>
                </p:ext>
              </p:extLst>
            </p:nvPr>
          </p:nvGraphicFramePr>
          <p:xfrm>
            <a:off x="2057400" y="1651000"/>
            <a:ext cx="165100" cy="177800"/>
          </p:xfrm>
          <a:graphic>
            <a:graphicData uri="http://schemas.openxmlformats.org/presentationml/2006/ole">
              <mc:AlternateContent xmlns:mc="http://schemas.openxmlformats.org/markup-compatibility/2006">
                <mc:Choice xmlns:v="urn:schemas-microsoft-com:vml" Requires="v">
                  <p:oleObj spid="_x0000_s1034" name="Equation" r:id="rId5" imgW="164814" imgH="177492" progId="Equation.DSMT4">
                    <p:embed/>
                  </p:oleObj>
                </mc:Choice>
                <mc:Fallback>
                  <p:oleObj name="Equation" r:id="rId5" imgW="164814" imgH="177492" progId="Equation.DSMT4">
                    <p:embed/>
                    <p:pic>
                      <p:nvPicPr>
                        <p:cNvPr id="57349" name="Object 4">
                          <a:extLst>
                            <a:ext uri="{FF2B5EF4-FFF2-40B4-BE49-F238E27FC236}">
                              <a16:creationId xmlns:a16="http://schemas.microsoft.com/office/drawing/2014/main" id="{942DE0FB-8334-499D-A0C6-C8836B2AA3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651000"/>
                          <a:ext cx="165100" cy="17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4684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Representation of functions in the K-map.</a:t>
            </a:r>
            <a:endParaRPr lang="en-US" sz="2000" dirty="0">
              <a:latin typeface="+mn-lt"/>
            </a:endParaRPr>
          </a:p>
        </p:txBody>
      </p:sp>
      <p:pic>
        <p:nvPicPr>
          <p:cNvPr id="2050" name="Picture 2" descr="A K map represents functions. Part ay, x y: m sub 3 = 1, with all other cells blank. Part b, x + y: m sub 1= 1, m sub 2 = 1, m sub 3 = 1, and m sub 0 is bl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327" y="1676400"/>
            <a:ext cx="720334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67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Logic diagrams for exclusive-OR implementations.</a:t>
            </a:r>
            <a:endParaRPr lang="en-US" sz="2000" dirty="0">
              <a:latin typeface="+mn-lt"/>
            </a:endParaRPr>
          </a:p>
        </p:txBody>
      </p:sp>
      <p:pic>
        <p:nvPicPr>
          <p:cNvPr id="1026" name="Picture 2" descr="Part ay: exclusive or with and or not gates. Input x passes directly to the first and gate, and it passes through an inverter to the second and gate. Input y passes directly to the second and gate, and it passes through an inverter to the first and gate. the and gate outputs enter a common or gate that produces x, exclusive or, y. Part b: exclusive or with n and gates. Inputs x and y proceed to the same first-level n and gate, as well as different second-level n and gates. The first-level n and gate then sends output to both second-level n and gates, and the outputs of the second-level gates enter the same third-level n and gate, which produces x, exclusive or, 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14" y="1224227"/>
            <a:ext cx="5030786" cy="440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0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IN" sz="2000" dirty="0">
                <a:latin typeface="+mn-lt"/>
              </a:rPr>
              <a:t>Even-Parity-Generator Truth Table.</a:t>
            </a:r>
            <a:endParaRPr lang="en-US" sz="2000" dirty="0">
              <a:latin typeface="+mn-lt"/>
            </a:endParaRPr>
          </a:p>
        </p:txBody>
      </p:sp>
      <p:pic>
        <p:nvPicPr>
          <p:cNvPr id="5123" name="Picture 3" descr="Z:\NewMedia\Ebook-Novella\Wiley\jira\Mano_Ciletti6e\Work\Images\ch03\ciletti_6e_table_03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18846"/>
            <a:ext cx="5486400" cy="422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32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Logic diagram of odd and even functions.</a:t>
            </a:r>
            <a:endParaRPr lang="en-US" sz="2000" dirty="0">
              <a:latin typeface="+mn-lt"/>
            </a:endParaRPr>
          </a:p>
        </p:txBody>
      </p:sp>
      <p:pic>
        <p:nvPicPr>
          <p:cNvPr id="3074" name="Picture 2" descr="Part ay: 3-input odd function. Inputs ay and B enter the first x or gate. The output of this gate and input C enter a second x or gate. Part b: 3-input even function. The diagram from part ay has a bubble at the output end of the second x or g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78" y="2667000"/>
            <a:ext cx="832624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525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631454"/>
          </a:xfrm>
        </p:spPr>
        <p:txBody>
          <a:bodyPr/>
          <a:lstStyle/>
          <a:p>
            <a:br>
              <a:rPr lang="en-US" sz="2000" b="1" dirty="0">
                <a:latin typeface="+mn-lt"/>
              </a:rPr>
            </a:br>
            <a:r>
              <a:rPr lang="en-IN" sz="2000" dirty="0">
                <a:latin typeface="+mn-lt"/>
              </a:rPr>
              <a:t>Even-Parity-Checker Truth Table.</a:t>
            </a:r>
            <a:endParaRPr lang="en-US" sz="2000" dirty="0">
              <a:latin typeface="+mn-lt"/>
            </a:endParaRPr>
          </a:p>
        </p:txBody>
      </p:sp>
      <p:pic>
        <p:nvPicPr>
          <p:cNvPr id="1026" name="Picture 2" descr="Z:\NewMedia\Ebook-Novella\Wiley\jira\Mano_Ciletti6e\Work\Images\ch03\ciletti_6e_table_03_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652" y="1219200"/>
            <a:ext cx="3924698"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Map for a four-variable exclusive-OR function.</a:t>
            </a:r>
            <a:endParaRPr lang="en-US" sz="2000" dirty="0">
              <a:latin typeface="+mn-lt"/>
            </a:endParaRPr>
          </a:p>
        </p:txBody>
      </p:sp>
      <p:pic>
        <p:nvPicPr>
          <p:cNvPr id="4098" name="Picture 2" descr="part ay: odd function F = Ay x or B x or C x or D. The following m entries are marked 1: m sub 1, m sub 2, m sub 4, m sub 7, m sub 13, m sub 14, m sub 8, m sub 11. Part b: even function F = the complement of Ay x or B x or C x or D. The following m entries are marked 1: m sub 0, m sub 3, m sub 5, m sub 6, m sub 12, m sub 15, m sub 9, and m sub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97" y="1598613"/>
            <a:ext cx="7977206" cy="365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671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Logic diagram of a parity generator and checker.</a:t>
            </a:r>
            <a:endParaRPr lang="en-US" sz="2000" dirty="0">
              <a:latin typeface="+mn-lt"/>
            </a:endParaRPr>
          </a:p>
        </p:txBody>
      </p:sp>
      <p:pic>
        <p:nvPicPr>
          <p:cNvPr id="6146" name="Picture 2" descr="Part ay: 3-bit even parity checker. Inputs x and y enter the first x or gate. The output of this gate and input z enter the second x or gate, which produces P. Part b: 4-bit even parity checker. Inputs x and y and inputs z and P enter separate x or gates, and the gate outputs enter a third x or gate that produces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28875"/>
            <a:ext cx="8534400" cy="200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14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IN" sz="2000" dirty="0">
                <a:latin typeface="+mn-lt"/>
              </a:rPr>
            </a:br>
            <a:r>
              <a:rPr lang="en-IN" sz="2000" dirty="0">
                <a:latin typeface="+mn-lt"/>
              </a:rPr>
              <a:t>Schematic for </a:t>
            </a:r>
            <a:r>
              <a:rPr lang="en-IN" sz="2000" i="1" dirty="0" err="1">
                <a:latin typeface="+mn-lt"/>
              </a:rPr>
              <a:t>and_or_prop_delay</a:t>
            </a:r>
            <a:r>
              <a:rPr lang="en-IN" sz="2000" i="1" dirty="0">
                <a:latin typeface="+mn-lt"/>
              </a:rPr>
              <a:t>.</a:t>
            </a:r>
            <a:endParaRPr lang="en-US" sz="2000" i="1" dirty="0">
              <a:latin typeface="+mn-lt"/>
            </a:endParaRPr>
          </a:p>
        </p:txBody>
      </p:sp>
      <p:pic>
        <p:nvPicPr>
          <p:cNvPr id="6146" name="Picture 2" descr="A logic diagram. Inputs Ay and B enter and gate G 1 at 20 nanoseconds, producing w 1. Input C enters inverter G 2 at 10 nanoseconds, producing E. E and w 1 enter or gate G 3 at 20 nanoseconds, producing 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212708" cy="274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5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Three-variable K-map.</a:t>
            </a:r>
            <a:endParaRPr lang="en-US" sz="2000" dirty="0">
              <a:latin typeface="+mn-lt"/>
            </a:endParaRPr>
          </a:p>
        </p:txBody>
      </p:sp>
      <p:pic>
        <p:nvPicPr>
          <p:cNvPr id="3074" name="Picture 2" descr="Part ay: The 3-variablle K map is a 2 by 4 grid. Row 1: m sub 0, m sub 1, m sub 3, m sub 2. Row 2: m sub 4, m sub 5, m sub 7, m sub 6. Part b: In the 3-variable K map, the rows represent the following x values from to bottom: 0, 1. The columns represent the following yz values from left to right: 0 0, 0 1, 1 1, and 1 0. The 2-digit sequences that begin with 1 represent y, and the 2-digit sequences that end with 1 represent z. The map entries are as follows. Row 1: m sub 0 = 0 0 0 = x prime y prime z prime, m sub 1 = 0 0 1 = x prime y prime z, m sub 3 = 0 1 1 = x prime y z, m sub 2 = 0 1 0 =x prime y z prime. Row 2: m sub 4 = 1 0 0 = x y prime z prime, m sub 5 = 1 0 1 = x y prime z, m sub 7 = 1 1 1 = x y z, m sub 6 = 1 1 0 = x y z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78196"/>
            <a:ext cx="7620000" cy="290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963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Map for Example 3.1, </a:t>
            </a:r>
            <a:r>
              <a:rPr lang="en-IN" sz="2000" i="1" dirty="0">
                <a:latin typeface="+mn-lt"/>
              </a:rPr>
              <a:t>F(x, y, z) </a:t>
            </a:r>
            <a:r>
              <a:rPr lang="en-IN" sz="2000" dirty="0">
                <a:latin typeface="+mn-lt"/>
              </a:rPr>
              <a:t>= 𝚺(2, 3, 4, 5) = </a:t>
            </a:r>
            <a:r>
              <a:rPr lang="en-IN" sz="2000" i="1" dirty="0" err="1">
                <a:latin typeface="+mn-lt"/>
              </a:rPr>
              <a:t>x’y</a:t>
            </a:r>
            <a:r>
              <a:rPr lang="en-IN" sz="2000" i="1" dirty="0">
                <a:latin typeface="+mn-lt"/>
              </a:rPr>
              <a:t> + </a:t>
            </a:r>
            <a:r>
              <a:rPr lang="en-IN" sz="2000" i="1" dirty="0" err="1">
                <a:latin typeface="+mn-lt"/>
              </a:rPr>
              <a:t>xy</a:t>
            </a:r>
            <a:r>
              <a:rPr lang="en-IN" sz="2000" i="1" dirty="0">
                <a:latin typeface="+mn-lt"/>
              </a:rPr>
              <a:t>’</a:t>
            </a:r>
            <a:r>
              <a:rPr lang="en-IN" sz="2000" dirty="0">
                <a:latin typeface="+mn-lt"/>
              </a:rPr>
              <a:t>.</a:t>
            </a:r>
            <a:endParaRPr lang="en-US" sz="2000" dirty="0">
              <a:latin typeface="+mn-lt"/>
            </a:endParaRPr>
          </a:p>
        </p:txBody>
      </p:sp>
      <p:pic>
        <p:nvPicPr>
          <p:cNvPr id="4098" name="Picture 2" descr="A 3-variable K map of F of x, y, and z. Row 1: m sub 3 = 1, m sub 2 = 1. Row 2: m sub 4 = 1, m sub 5 = 1. m sub 3 and m sub 2 form x prime y, and m sub 4 and m sub 5 form x y pri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610237"/>
            <a:ext cx="5638800" cy="363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927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Map for Example 3.2</a:t>
            </a:r>
            <a:r>
              <a:rPr lang="en-IN" sz="2000" i="1" dirty="0">
                <a:latin typeface="+mn-lt"/>
              </a:rPr>
              <a:t>, F(x, y, z) </a:t>
            </a:r>
            <a:r>
              <a:rPr lang="en-IN" sz="2000" dirty="0">
                <a:latin typeface="+mn-lt"/>
              </a:rPr>
              <a:t>= 𝚺(3, 4, 6, 7) = </a:t>
            </a:r>
            <a:r>
              <a:rPr lang="en-IN" sz="2000" i="1" dirty="0" err="1">
                <a:latin typeface="+mn-lt"/>
              </a:rPr>
              <a:t>yz</a:t>
            </a:r>
            <a:r>
              <a:rPr lang="en-IN" sz="2000" i="1" dirty="0">
                <a:latin typeface="+mn-lt"/>
              </a:rPr>
              <a:t> + </a:t>
            </a:r>
            <a:r>
              <a:rPr lang="en-IN" sz="2000" i="1" dirty="0" err="1">
                <a:latin typeface="+mn-lt"/>
              </a:rPr>
              <a:t>xz</a:t>
            </a:r>
            <a:r>
              <a:rPr lang="en-IN" sz="2000" i="1" dirty="0">
                <a:latin typeface="+mn-lt"/>
              </a:rPr>
              <a:t>’.</a:t>
            </a:r>
            <a:endParaRPr lang="en-US" sz="2000" i="1" dirty="0">
              <a:latin typeface="+mn-lt"/>
            </a:endParaRPr>
          </a:p>
        </p:txBody>
      </p:sp>
      <p:pic>
        <p:nvPicPr>
          <p:cNvPr id="5122" name="Picture 2" descr="A 3-variable K map. Row 1: m sub 3 = 1. Row 2: m sub 4 = 1, m sub 7 = 1, m sub 6 = 1. m sub 0 is x y prime z prime. m sub 3 and m sub 7 form y z, and m sub 2 is x y z prime. Note: x y prime z prime + x y z prime = x z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57867"/>
            <a:ext cx="6248400" cy="434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131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Map for Example 3.3, </a:t>
            </a:r>
            <a:r>
              <a:rPr lang="en-IN" sz="2000" i="1" dirty="0">
                <a:latin typeface="+mn-lt"/>
              </a:rPr>
              <a:t>F(x, y, z) </a:t>
            </a:r>
            <a:r>
              <a:rPr lang="en-IN" sz="2000" dirty="0">
                <a:latin typeface="+mn-lt"/>
              </a:rPr>
              <a:t>= 𝚺(0, 2, 4, 5, 6) = </a:t>
            </a:r>
            <a:r>
              <a:rPr lang="en-IN" sz="2000" i="1" dirty="0">
                <a:latin typeface="+mn-lt"/>
              </a:rPr>
              <a:t>z’ + </a:t>
            </a:r>
            <a:r>
              <a:rPr lang="en-IN" sz="2000" i="1" dirty="0" err="1">
                <a:latin typeface="+mn-lt"/>
              </a:rPr>
              <a:t>xy</a:t>
            </a:r>
            <a:r>
              <a:rPr lang="en-IN" sz="2000" i="1" dirty="0">
                <a:latin typeface="+mn-lt"/>
              </a:rPr>
              <a:t>’</a:t>
            </a:r>
            <a:r>
              <a:rPr lang="en-IN" sz="2000" dirty="0">
                <a:latin typeface="+mn-lt"/>
              </a:rPr>
              <a:t>.</a:t>
            </a:r>
            <a:endParaRPr lang="en-US" sz="2000" dirty="0">
              <a:latin typeface="+mn-lt"/>
            </a:endParaRPr>
          </a:p>
        </p:txBody>
      </p:sp>
      <p:pic>
        <p:nvPicPr>
          <p:cNvPr id="6146" name="Picture 2" descr="A 3-variable K map. Row 1: m sub 0 = 1, m sub 2 = 1. Row 2: m sub 4 = 1, m sub 5 = 1, m sub 6 = 1. m sub 0 and m sub 4 form y prime z prime. m sub 4 and m sub 5 form xy prime, and m sub 2 and m sub 6 form y z prime. Note: y prime z prime + y z prime = z pr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43436"/>
            <a:ext cx="6400800" cy="396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7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Map of Example 3.4, </a:t>
            </a:r>
            <a:r>
              <a:rPr lang="en-IN" sz="2000" i="1" dirty="0">
                <a:latin typeface="+mn-lt"/>
              </a:rPr>
              <a:t>A’C</a:t>
            </a:r>
            <a:r>
              <a:rPr lang="en-IN" sz="2000" dirty="0">
                <a:latin typeface="+mn-lt"/>
              </a:rPr>
              <a:t> + </a:t>
            </a:r>
            <a:r>
              <a:rPr lang="en-IN" sz="2000" i="1" dirty="0">
                <a:latin typeface="+mn-lt"/>
              </a:rPr>
              <a:t>A’B</a:t>
            </a:r>
            <a:r>
              <a:rPr lang="en-IN" sz="2000" dirty="0">
                <a:latin typeface="+mn-lt"/>
              </a:rPr>
              <a:t> + </a:t>
            </a:r>
            <a:r>
              <a:rPr lang="en-IN" sz="2000" i="1" dirty="0">
                <a:latin typeface="+mn-lt"/>
              </a:rPr>
              <a:t>AB’C</a:t>
            </a:r>
            <a:r>
              <a:rPr lang="en-IN" sz="2000" dirty="0">
                <a:latin typeface="+mn-lt"/>
              </a:rPr>
              <a:t> + </a:t>
            </a:r>
            <a:r>
              <a:rPr lang="en-IN" sz="2000" i="1" dirty="0">
                <a:latin typeface="+mn-lt"/>
              </a:rPr>
              <a:t>BC</a:t>
            </a:r>
            <a:r>
              <a:rPr lang="en-IN" sz="2000" dirty="0">
                <a:latin typeface="+mn-lt"/>
              </a:rPr>
              <a:t> = </a:t>
            </a:r>
            <a:r>
              <a:rPr lang="en-IN" sz="2000" i="1" dirty="0">
                <a:latin typeface="+mn-lt"/>
              </a:rPr>
              <a:t>C + A’B</a:t>
            </a:r>
            <a:r>
              <a:rPr lang="en-IN" sz="2000" dirty="0">
                <a:latin typeface="+mn-lt"/>
              </a:rPr>
              <a:t>.</a:t>
            </a:r>
            <a:endParaRPr lang="en-US" sz="2000" dirty="0">
              <a:latin typeface="+mn-lt"/>
            </a:endParaRPr>
          </a:p>
        </p:txBody>
      </p:sp>
      <p:pic>
        <p:nvPicPr>
          <p:cNvPr id="7170" name="Picture 2" descr="A 3-variable K map with rows for Ay, and columns for B C, according to standard convention. Row 1: m sub 1 = 1, m sub 3 = 1, m sub 2 = 1. Row 2: m sub 5 = 1, m sub 7 = 1. m sub 1, m sub 3, m sub 5, and m sub 7 form C. m sub 3 and m sub 2 form A prime 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507218"/>
            <a:ext cx="5791200" cy="384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85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2756"/>
            <a:ext cx="8391728" cy="710244"/>
          </a:xfrm>
        </p:spPr>
        <p:txBody>
          <a:bodyPr/>
          <a:lstStyle/>
          <a:p>
            <a:br>
              <a:rPr lang="en-US" sz="2000" b="1" dirty="0">
                <a:latin typeface="+mj-lt"/>
              </a:rPr>
            </a:br>
            <a:r>
              <a:rPr lang="en-IN" sz="2000" dirty="0">
                <a:latin typeface="+mn-lt"/>
              </a:rPr>
              <a:t>Four-variable map.</a:t>
            </a:r>
            <a:endParaRPr lang="en-US" sz="2000" dirty="0">
              <a:latin typeface="+mn-lt"/>
            </a:endParaRPr>
          </a:p>
        </p:txBody>
      </p:sp>
      <p:pic>
        <p:nvPicPr>
          <p:cNvPr id="8194" name="Picture 2" descr="Part ay: The 4-variable K map is a 4 by 4 grid, with the following row entries. Row 1: m sub 0, m sub 1, m sub 3, m sub 2. Row 2: m sub 4, m sub 5, m sub 7, m sub 6. Row 3: m sub 12, m sub 13, m sub 15, m sub 14. Row 4: m sub 8, m sub 9, m sub 11, m sub 10. Part b: In the 4-vvariable K map, the rows represent w x as a 2-digit sequence with the leading 1 for w and the trailing 1 for x. The w x values are as follows from top to bottom: 0 0, 0 1, 1 1, 1 0. The columns represent y z as a 2-digit sequence with the leading 1 for y and and trailing 1 for z. The y z values are as follows from left to right: 0 0, 0 1, 1 1, 1 0. Within the map, each m value shows the corresponding w x and y z values combined and then converted into variables and their inverses. For example, m sub 1 = 0 0 0 1 = w prime x prime y prime 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43196"/>
            <a:ext cx="7620000" cy="417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607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Introduction to Robotics&amp;quot;&quot;/&gt;&lt;property id=&quot;20307&quot; value=&quot;318&quot;/&gt;&lt;/object&gt;&lt;object type=&quot;3&quot; unique_id=&quot;10005&quot;&gt;&lt;property id=&quot;20148&quot; value=&quot;5&quot;/&gt;&lt;property id=&quot;20300&quot; value=&quot;Slide 2 - &amp;quot;Figure 2.1&amp;#x0D;&amp;#x0A;Vector relative to frame (example).&amp;quot;&quot;/&gt;&lt;property id=&quot;20307&quot; value=&quot;328&quot;/&gt;&lt;/object&gt;&lt;object type=&quot;3&quot; unique_id=&quot;10718&quot;&gt;&lt;property id=&quot;20148&quot; value=&quot;5&quot;/&gt;&lt;property id=&quot;20300&quot; value=&quot;Slide 3 - &amp;quot;Figure 2.2&amp;#x0D;&amp;#x0A;Locating an object in position and orientation.&amp;#x0D;&amp;#x0A;&amp;quot;&quot;/&gt;&lt;property id=&quot;20307&quot; value=&quot;329&quot;/&gt;&lt;/object&gt;&lt;object type=&quot;3&quot; unique_id=&quot;10744&quot;&gt;&lt;property id=&quot;20148&quot; value=&quot;5&quot;/&gt;&lt;property id=&quot;20300&quot; value=&quot;Slide 4 - &amp;quot;Figure 2.3&amp;#x0D;&amp;#x0A;Example of several frames.&amp;#x0D;&amp;#x0A;&amp;quot;&quot;/&gt;&lt;property id=&quot;20307&quot; value=&quot;330&quot;/&gt;&lt;/object&gt;&lt;object type=&quot;3&quot; unique_id=&quot;10763&quot;&gt;&lt;property id=&quot;20148&quot; value=&quot;5&quot;/&gt;&lt;property id=&quot;20300&quot; value=&quot;Slide 5 - &amp;quot;Figure 2.4&amp;#x0D;&amp;#x0A;Translational mapping.&amp;quot;&quot;/&gt;&lt;property id=&quot;20307&quot; value=&quot;331&quot;/&gt;&lt;/object&gt;&lt;object type=&quot;3&quot; unique_id=&quot;10813&quot;&gt;&lt;property id=&quot;20148&quot; value=&quot;5&quot;/&gt;&lt;property id=&quot;20300&quot; value=&quot;Slide 6 - &amp;quot;Figure 2.5&amp;#x0D;&amp;#x0A;Rotating the description of a vector.&amp;quot;&quot;/&gt;&lt;property id=&quot;20307&quot; value=&quot;332&quot;/&gt;&lt;/object&gt;&lt;object type=&quot;3&quot; unique_id=&quot;10838&quot;&gt;&lt;property id=&quot;20148&quot; value=&quot;5&quot;/&gt;&lt;property id=&quot;20300&quot; value=&quot;Slide 7 - &amp;quot;Figure 2.6&amp;#x0D;&amp;#x0A;{B} rotated 30 degrees about Ẑ.&amp;quot;&quot;/&gt;&lt;property id=&quot;20307&quot; value=&quot;333&quot;/&gt;&lt;/object&gt;&lt;object type=&quot;3&quot; unique_id=&quot;10875&quot;&gt;&lt;property id=&quot;20148&quot; value=&quot;5&quot;/&gt;&lt;property id=&quot;20300&quot; value=&quot;Slide 8 - &amp;quot;Figure 2.7&amp;#x0D;&amp;#x0A;General transform of a vector.&amp;quot;&quot;/&gt;&lt;property id=&quot;20307&quot; value=&quot;334&quot;/&gt;&lt;/object&gt;&lt;object type=&quot;3&quot; unique_id=&quot;10876&quot;&gt;&lt;property id=&quot;20148&quot; value=&quot;5&quot;/&gt;&lt;property id=&quot;20300&quot; value=&quot;Slide 9 - &amp;quot;Figure 2.8&amp;#x0D;&amp;#x0A;Frame {B} rotated and translated.&amp;quot;&quot;/&gt;&lt;property id=&quot;20307&quot; value=&quot;335&quot;/&gt;&lt;/object&gt;&lt;object type=&quot;3&quot; unique_id=&quot;10910&quot;&gt;&lt;property id=&quot;20148&quot; value=&quot;5&quot;/&gt;&lt;property id=&quot;20300&quot; value=&quot;Slide 10 - &amp;quot;Figure 2.9&amp;#x0D;&amp;#x0A;Translation operator.&amp;quot;&quot;/&gt;&lt;property id=&quot;20307&quot; value=&quot;336&quot;/&gt;&lt;/object&gt;&lt;object type=&quot;3&quot; unique_id=&quot;10959&quot;&gt;&lt;property id=&quot;20148&quot; value=&quot;5&quot;/&gt;&lt;property id=&quot;20300&quot; value=&quot;Slide 11 - &amp;quot;Figure 2.10&amp;#x0D;&amp;#x0A;The vector AP1 rotated 30 degrees about Ẑ.&amp;quot;&quot;/&gt;&lt;property id=&quot;20307&quot; value=&quot;337&quot;/&gt;&lt;/object&gt;&lt;object type=&quot;3&quot; unique_id=&quot;10960&quot;&gt;&lt;property id=&quot;20148&quot; value=&quot;5&quot;/&gt;&lt;property id=&quot;20300&quot; value=&quot;Slide 12 - &amp;quot;Figure 2.11&amp;#x0D;&amp;#x0A;The vector AP1 rotated and translated to form AP2.&amp;quot;&quot;/&gt;&lt;property id=&quot;20307&quot; value=&quot;338&quot;/&gt;&lt;/object&gt;&lt;object type=&quot;3&quot; unique_id=&quot;11143&quot;&gt;&lt;property id=&quot;20148&quot; value=&quot;5&quot;/&gt;&lt;property id=&quot;20300&quot; value=&quot;Slide 13 - &amp;quot;Figure 2.12&amp;#x0D;&amp;#x0A;Compound frames: each is known relative to the previous one.&amp;quot;&quot;/&gt;&lt;property id=&quot;20307&quot; value=&quot;339&quot;/&gt;&lt;/object&gt;&lt;object type=&quot;3&quot; unique_id=&quot;11189&quot;&gt;&lt;property id=&quot;20148&quot; value=&quot;5&quot;/&gt;&lt;property id=&quot;20300&quot; value=&quot;Slide 14 - &amp;quot;Figure 2.13&amp;#x0D;&amp;#x0A;{B} relative to {A}.&amp;quot;&quot;/&gt;&lt;property id=&quot;20307&quot; value=&quot;340&quot;/&gt;&lt;/object&gt;&lt;object type=&quot;3&quot; unique_id=&quot;11238&quot;&gt;&lt;property id=&quot;20148&quot; value=&quot;5&quot;/&gt;&lt;property id=&quot;20300&quot; value=&quot;Slide 15 - &amp;quot;Figure 2.14&amp;#x0D;&amp;#x0A;Set of transforms forming a loop.&amp;quot;&quot;/&gt;&lt;property id=&quot;20307&quot; value=&quot;341&quot;/&gt;&lt;/object&gt;&lt;object type=&quot;3&quot; unique_id=&quot;11341&quot;&gt;&lt;property id=&quot;20148&quot; value=&quot;5&quot;/&gt;&lt;property id=&quot;20300&quot; value=&quot;Slide 16 - &amp;quot;Figure 2.15&amp;#x0D;&amp;#x0A;Example of a transform equation.&amp;quot;&quot;/&gt;&lt;property id=&quot;20307&quot; value=&quot;342&quot;/&gt;&lt;/object&gt;&lt;object type=&quot;3&quot; unique_id=&quot;11342&quot;&gt;&lt;property id=&quot;20148&quot; value=&quot;5&quot;/&gt;&lt;property id=&quot;20300&quot; value=&quot;Slide 17 - &amp;quot;Figure 2.16&amp;#x0D;&amp;#x0A;Manipulator reaching for a bolt.&amp;quot;&quot;/&gt;&lt;property id=&quot;20307&quot; value=&quot;343&quot;/&gt;&lt;/object&gt;&lt;object type=&quot;3&quot; unique_id=&quot;11343&quot;&gt;&lt;property id=&quot;20148&quot; value=&quot;5&quot;/&gt;&lt;property id=&quot;20300&quot; value=&quot;Slide 18 - &amp;quot;Figure 2.17&amp;#x0D;&amp;#x0A;X–Y–Z fixed angles. Rotations are performed in the order&amp;#x0D;&amp;#x0A;RX(g) RY (β), RZ(α).&amp;quot;&quot;/&gt;&lt;property id=&quot;20307&quot; value=&quot;344&quot;/&gt;&lt;/object&gt;&lt;object type=&quot;3&quot; unique_id=&quot;11444&quot;&gt;&lt;property id=&quot;20148&quot; value=&quot;5&quot;/&gt;&lt;property id=&quot;20300&quot; value=&quot;Slide 19 - &amp;quot;Figure 2.18&amp;#x0D;&amp;#x0A;Z–Y–X Euler angles.&amp;quot;&quot;/&gt;&lt;property id=&quot;20307&quot; value=&quot;345&quot;/&gt;&lt;/object&gt;&lt;object type=&quot;3&quot; unique_id=&quot;11445&quot;&gt;&lt;property id=&quot;20148&quot; value=&quot;5&quot;/&gt;&lt;property id=&quot;20300&quot; value=&quot;Slide 20 - &amp;quot;Figure 2.19&amp;#x0D;&amp;#x0A;Equivalent angle–axis representation.&amp;quot;&quot;/&gt;&lt;property id=&quot;20307&quot; value=&quot;346&quot;/&gt;&lt;/object&gt;&lt;object type=&quot;3&quot; unique_id=&quot;11446&quot;&gt;&lt;property id=&quot;20148&quot; value=&quot;5&quot;/&gt;&lt;property id=&quot;20300&quot; value=&quot;Slide 21 - &amp;quot;Figure 2.20&amp;#x0D;&amp;#x0A;Rotation about an axis that does not pass through the origin of {A}. Initially, {B} was coincident wit&quot;/&gt;&lt;property id=&quot;20307&quot; value=&quot;347&quot;/&gt;&lt;/object&gt;&lt;object type=&quot;3&quot; unique_id=&quot;11516&quot;&gt;&lt;property id=&quot;20148&quot; value=&quot;5&quot;/&gt;&lt;property id=&quot;20300&quot; value=&quot;Slide 22 - &amp;quot;Figure 2.21&amp;#x0D;&amp;#x0A;Equal velocity vectors.&amp;quot;&quot;/&gt;&lt;property id=&quot;20307&quot; value=&quot;348&quot;/&gt;&lt;/object&gt;&lt;object type=&quot;3&quot; unique_id=&quot;11589&quot;&gt;&lt;property id=&quot;20148&quot; value=&quot;5&quot;/&gt;&lt;property id=&quot;20300&quot; value=&quot;Slide 23 - &amp;quot;Figure 2.22&amp;#x0D;&amp;#x0A;Transforming velocities.&amp;quot;&quot;/&gt;&lt;property id=&quot;20307&quot; value=&quot;349&quot;/&gt;&lt;/object&gt;&lt;object type=&quot;3&quot; unique_id=&quot;11665&quot;&gt;&lt;property id=&quot;20148&quot; value=&quot;5&quot;/&gt;&lt;property id=&quot;20300&quot; value=&quot;Slide 24 - &amp;quot;Figure 2.23&amp;#x0D;&amp;#x0A;Cylindrical coordinates.&amp;quot;&quot;/&gt;&lt;property id=&quot;20307&quot; value=&quot;350&quot;/&gt;&lt;/object&gt;&lt;object type=&quot;3&quot; unique_id=&quot;11744&quot;&gt;&lt;property id=&quot;20148&quot; value=&quot;5&quot;/&gt;&lt;property id=&quot;20300&quot; value=&quot;Slide 25 - &amp;quot;Figure 2.24&amp;#x0D;&amp;#x0A;Spherical coordinates.&amp;quot;&quot;/&gt;&lt;property id=&quot;20307&quot; value=&quot;351&quot;/&gt;&lt;/object&gt;&lt;object type=&quot;3&quot; unique_id=&quot;11880&quot;&gt;&lt;property id=&quot;20148&quot; value=&quot;5&quot;/&gt;&lt;property id=&quot;20300&quot; value=&quot;Slide 26 - &amp;quot;Figure 2.25&amp;#x0D;&amp;#x0A;Frames at the corners of a wedge.&amp;quot;&quot;/&gt;&lt;property id=&quot;20307&quot; value=&quot;352&quot;/&gt;&lt;/object&gt;&lt;object type=&quot;3&quot; unique_id=&quot;11965&quot;&gt;&lt;property id=&quot;20148&quot; value=&quot;5&quot;/&gt;&lt;property id=&quot;20300&quot; value=&quot;Slide 27 - &amp;quot;Figure 2.26&amp;#x0D;&amp;#x0A;Frames at the corners of a wedge.&amp;quot;&quot;/&gt;&lt;property id=&quot;20307&quot; value=&quot;353&quot;/&gt;&lt;/object&gt;&lt;/object&gt;&lt;/object&gt;&lt;/database&gt;"/>
  <p:tag name="ARTICULATE_PROJECT_OPEN" val="0"/>
</p:tagLst>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948</TotalTime>
  <Words>108</Words>
  <Application>Microsoft Office PowerPoint</Application>
  <PresentationFormat>화면 슬라이드 쇼(4:3)</PresentationFormat>
  <Paragraphs>78</Paragraphs>
  <Slides>36</Slides>
  <Notes>35</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36</vt:i4>
      </vt:variant>
    </vt:vector>
  </HeadingPairs>
  <TitlesOfParts>
    <vt:vector size="41" baseType="lpstr">
      <vt:lpstr>Arial</vt:lpstr>
      <vt:lpstr>Times New Roman</vt:lpstr>
      <vt:lpstr>Wingdings</vt:lpstr>
      <vt:lpstr>508 Lecture</vt:lpstr>
      <vt:lpstr>MathType 4.0 Equation</vt:lpstr>
      <vt:lpstr>Digital Design</vt:lpstr>
      <vt:lpstr> Two-variable K-map.</vt:lpstr>
      <vt:lpstr> Representation of functions in the K-map.</vt:lpstr>
      <vt:lpstr> Three-variable K-map.</vt:lpstr>
      <vt:lpstr> Map for Example 3.1, F(x, y, z) = 𝚺(2, 3, 4, 5) = x’y + xy’.</vt:lpstr>
      <vt:lpstr> Map for Example 3.2, F(x, y, z) = 𝚺(3, 4, 6, 7) = yz + xz’.</vt:lpstr>
      <vt:lpstr> Map for Example 3.3, F(x, y, z) = 𝚺(0, 2, 4, 5, 6) = z’ + xy’.</vt:lpstr>
      <vt:lpstr> Map of Example 3.4, A’C + A’B + AB’C + BC = C + A’B.</vt:lpstr>
      <vt:lpstr> Four-variable map.</vt:lpstr>
      <vt:lpstr> Map for Example 3.5, F(w, x, y, z) = 𝚺(0, 1, 2, 4, 5, 6, 8, 9, 12, 13, 14) = y’ + w’z’ + xz’.</vt:lpstr>
      <vt:lpstr> Map for Example 3.6, A’B’C’ + B’CD’ + A’BCD’ + AB’C = B’D’ + B’C’ + A’CD’.</vt:lpstr>
      <vt:lpstr> Simplification using prime implicants.</vt:lpstr>
      <vt:lpstr> Map for Example 3.7, F(A, B, C, D) = 𝚺(0, 1, 2, 5, 8, 9, 10) = BD + BC + ACD = (A’ + B’)(C’ + D’)(B’ + D).</vt:lpstr>
      <vt:lpstr> Gate implementations of the function of Example 3.7.</vt:lpstr>
      <vt:lpstr> Map for the function of Table 3.1.</vt:lpstr>
      <vt:lpstr> Example with don’t-care conditions.</vt:lpstr>
      <vt:lpstr> Logic operations with NAND gates.</vt:lpstr>
      <vt:lpstr> Two graphic symbols for a three-input NAND gate.</vt:lpstr>
      <vt:lpstr> Three ways to implement F = AB + CD.</vt:lpstr>
      <vt:lpstr> Solution to Example 3.9.</vt:lpstr>
      <vt:lpstr> Implementing F = A(CD + B) + BC’.</vt:lpstr>
      <vt:lpstr> Implementing F = (AB’ + A’B)(C + D’).</vt:lpstr>
      <vt:lpstr> Logic operations with NOR gates.</vt:lpstr>
      <vt:lpstr> Two graphic symbols for the NOR gate.</vt:lpstr>
      <vt:lpstr> Implementing F = (A + B)(C + D)E.</vt:lpstr>
      <vt:lpstr> Implementing F = (AB’ + A’B)(C + D’) with NOR gates.</vt:lpstr>
      <vt:lpstr> AND–OR–INVERT circuits, F = (AB + CD + E)’.</vt:lpstr>
      <vt:lpstr> OR–AND–INVERT circuits, F = [(A + B)(C + D)E]’.</vt:lpstr>
      <vt:lpstr> Map for a three-variable exclusive-OR function.</vt:lpstr>
      <vt:lpstr> Logic diagrams for exclusive-OR implementations.</vt:lpstr>
      <vt:lpstr> Even-Parity-Generator Truth Table.</vt:lpstr>
      <vt:lpstr> Logic diagram of odd and even functions.</vt:lpstr>
      <vt:lpstr> Even-Parity-Checker Truth Table.</vt:lpstr>
      <vt:lpstr> Map for a four-variable exclusive-OR function.</vt:lpstr>
      <vt:lpstr> Logic diagram of a parity generator and checker.</vt:lpstr>
      <vt:lpstr> Schematic for and_or_prop_delay.</vt:lpstr>
    </vt:vector>
  </TitlesOfParts>
  <Company>echosvoice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Introduction to Psychology</dc:subject>
  <dc:creator>Echo Swinford</dc:creator>
  <cp:lastModifiedBy>swchung2012@gmail.com</cp:lastModifiedBy>
  <cp:revision>395</cp:revision>
  <dcterms:created xsi:type="dcterms:W3CDTF">2014-07-14T20:04:21Z</dcterms:created>
  <dcterms:modified xsi:type="dcterms:W3CDTF">2019-03-09T13:11:21Z</dcterms:modified>
</cp:coreProperties>
</file>